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61" r:id="rId4"/>
    <p:sldId id="257" r:id="rId5"/>
    <p:sldId id="288" r:id="rId6"/>
    <p:sldId id="269" r:id="rId7"/>
    <p:sldId id="289" r:id="rId8"/>
    <p:sldId id="283" r:id="rId9"/>
    <p:sldId id="262" r:id="rId10"/>
    <p:sldId id="263" r:id="rId11"/>
    <p:sldId id="266" r:id="rId12"/>
    <p:sldId id="264" r:id="rId13"/>
    <p:sldId id="265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0" r:id="rId30"/>
    <p:sldId id="292" r:id="rId31"/>
    <p:sldId id="291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97259-72A0-4F8B-A734-CF876E4ABFAE}" type="datetimeFigureOut">
              <a:rPr lang="en-GB" smtClean="0"/>
              <a:pPr/>
              <a:t>30/06/2017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6AFD-11EA-405E-97D6-218DD7AA432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Agile Software Development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8420672" cy="494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Estimation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13" y="2440156"/>
            <a:ext cx="5754687" cy="299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8999" y="4114800"/>
            <a:ext cx="124575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Points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47800"/>
            <a:ext cx="6573837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4724400"/>
            <a:ext cx="362902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>
            <a:off x="1295400" y="4495800"/>
            <a:ext cx="67818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Planning Poker works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24000"/>
            <a:ext cx="7724775" cy="448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5029200"/>
            <a:ext cx="2438400" cy="970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Poker Rules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2600"/>
            <a:ext cx="7729538" cy="44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Poker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0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 3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Arun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Raj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Sonia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71600" y="4191000"/>
            <a:ext cx="384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Options for handling conflicts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4800600"/>
            <a:ext cx="4133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Wait for convergence (most preferred)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Average the estimates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Toss out High and Low (low morale)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Send the item back for re-definition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Backlog item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317894"/>
            <a:ext cx="5881688" cy="466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Backlog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200" y="1963738"/>
            <a:ext cx="7974013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Backlog item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6926263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Burn down Chart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95400"/>
            <a:ext cx="6882049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819835"/>
            <a:ext cx="5103640" cy="282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Agile?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Agile proponents believe</a:t>
            </a:r>
          </a:p>
          <a:p>
            <a:pPr lvl="1"/>
            <a:r>
              <a:rPr lang="en-US" altLang="en-US" sz="2000" dirty="0"/>
              <a:t>Current software development processes are too heavyweight or cumbersome</a:t>
            </a:r>
          </a:p>
          <a:p>
            <a:pPr lvl="2"/>
            <a:r>
              <a:rPr lang="en-US" altLang="en-US" sz="2000" dirty="0"/>
              <a:t>Too many things are done that are not directly related to software product being produced</a:t>
            </a:r>
          </a:p>
          <a:p>
            <a:pPr lvl="1"/>
            <a:r>
              <a:rPr lang="en-US" altLang="en-US" sz="2000" dirty="0"/>
              <a:t>Current software development is too rigid</a:t>
            </a:r>
          </a:p>
          <a:p>
            <a:pPr lvl="2"/>
            <a:r>
              <a:rPr lang="en-US" altLang="en-US" sz="2000" dirty="0"/>
              <a:t>Difficulty with incomplete or changing requirements</a:t>
            </a:r>
          </a:p>
          <a:p>
            <a:pPr lvl="2"/>
            <a:r>
              <a:rPr lang="en-US" altLang="en-US" sz="2000" dirty="0"/>
              <a:t>Short development cycles (Internet applications)</a:t>
            </a:r>
          </a:p>
          <a:p>
            <a:pPr lvl="1"/>
            <a:r>
              <a:rPr lang="en-US" altLang="en-US" sz="2000" dirty="0"/>
              <a:t>More active customer involvement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17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Planning Meeting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6200" y="1458913"/>
            <a:ext cx="6450013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Planning Meeting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678" y="1797051"/>
            <a:ext cx="8783972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Sprint Backlog</a:t>
            </a:r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94640"/>
            <a:ext cx="8020050" cy="433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Daily Scrum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00200"/>
            <a:ext cx="8050213" cy="436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Daily Scrum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133600"/>
            <a:ext cx="7665785" cy="269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impediments</a:t>
            </a:r>
            <a:endParaRPr lang="en-GB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675" y="1539875"/>
            <a:ext cx="7231063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Sprint Review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7621587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Sprint Retrospective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76400"/>
            <a:ext cx="7221537" cy="463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Retrospective</a:t>
            </a:r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5025" y="1535113"/>
            <a:ext cx="493395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Kanban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Means “Visual” + “Board” in Japanese</a:t>
            </a:r>
          </a:p>
          <a:p>
            <a:endParaRPr lang="en-US" dirty="0"/>
          </a:p>
          <a:p>
            <a:r>
              <a:rPr lang="en-US" dirty="0" smtClean="0"/>
              <a:t>Rules:</a:t>
            </a:r>
          </a:p>
          <a:p>
            <a:pPr lvl="1"/>
            <a:r>
              <a:rPr lang="en-US" dirty="0" smtClean="0"/>
              <a:t>Visualize your work</a:t>
            </a:r>
          </a:p>
          <a:p>
            <a:pPr lvl="1"/>
            <a:r>
              <a:rPr lang="en-US" dirty="0" smtClean="0"/>
              <a:t>Limit your work in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64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0"/>
            <a:ext cx="7331075" cy="448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– Agile Project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1" y="1600200"/>
            <a:ext cx="8203949" cy="47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24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JIRA – Agile Project </a:t>
            </a:r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676400"/>
            <a:ext cx="77628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7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Manifesto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Individuals and interactions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  <a:latin typeface="Candara" pitchFamily="34" charset="0"/>
              </a:rPr>
              <a:t> over processes and tools</a:t>
            </a:r>
          </a:p>
          <a:p>
            <a:r>
              <a:rPr lang="en-GB" sz="2800" b="1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Working software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  <a:latin typeface="Candara" pitchFamily="34" charset="0"/>
              </a:rPr>
              <a:t> over comprehensive documentation</a:t>
            </a:r>
          </a:p>
          <a:p>
            <a:r>
              <a:rPr lang="en-GB" sz="2800" b="1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Customer collaboration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  <a:latin typeface="Candara" pitchFamily="34" charset="0"/>
              </a:rPr>
              <a:t> over contract negotiation</a:t>
            </a:r>
          </a:p>
          <a:p>
            <a:r>
              <a:rPr lang="en-GB" sz="2800" b="1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Responding to change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  <a:latin typeface="Candara" pitchFamily="34" charset="0"/>
              </a:rPr>
              <a:t> over following a plan</a:t>
            </a:r>
          </a:p>
          <a:p>
            <a:endParaRPr lang="en-US" sz="2800" dirty="0" smtClean="0">
              <a:solidFill>
                <a:schemeClr val="bg1">
                  <a:lumMod val="50000"/>
                </a:schemeClr>
              </a:solidFill>
              <a:latin typeface="Candara" pitchFamily="34" charset="0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andara" pitchFamily="34" charset="0"/>
              </a:rPr>
              <a:t>Principles behind agile manifesto</a:t>
            </a:r>
          </a:p>
          <a:p>
            <a:pPr>
              <a:buNone/>
            </a:pPr>
            <a:r>
              <a:rPr lang="en-GB" sz="1800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ndara" pitchFamily="34" charset="0"/>
              </a:rPr>
              <a:t>http://agilemanifesto.org/principles.html</a:t>
            </a:r>
            <a:endParaRPr lang="en-GB" sz="1800" u="sng" dirty="0">
              <a:solidFill>
                <a:schemeClr val="tx2">
                  <a:lumMod val="60000"/>
                  <a:lumOff val="40000"/>
                </a:schemeClr>
              </a:solidFill>
              <a:latin typeface="Candar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Self-organizing teams</a:t>
            </a:r>
          </a:p>
          <a:p>
            <a:r>
              <a:rPr lang="en-US" altLang="en-US" dirty="0"/>
              <a:t>Product progresses in a series of month-long “sprints”</a:t>
            </a:r>
          </a:p>
          <a:p>
            <a:r>
              <a:rPr lang="en-US" altLang="en-US" dirty="0"/>
              <a:t>Requirements are captured as items in a list of “product backlog”</a:t>
            </a:r>
          </a:p>
          <a:p>
            <a:r>
              <a:rPr lang="en-US" altLang="en-US" dirty="0"/>
              <a:t>No specific engineering practices prescribed</a:t>
            </a:r>
          </a:p>
          <a:p>
            <a:r>
              <a:rPr lang="en-US" altLang="en-US" dirty="0"/>
              <a:t>Uses generative rules to create an agile environment for delivering projects</a:t>
            </a:r>
          </a:p>
          <a:p>
            <a:r>
              <a:rPr lang="en-US" altLang="en-US" dirty="0"/>
              <a:t>One of the “agile processes”</a:t>
            </a:r>
            <a:endParaRPr lang="en-US" alt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1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SCRUM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76400"/>
            <a:ext cx="7658100" cy="4695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79219" cy="5562600"/>
          </a:xfrm>
        </p:spPr>
      </p:pic>
    </p:spTree>
    <p:extLst>
      <p:ext uri="{BB962C8B-B14F-4D97-AF65-F5344CB8AC3E}">
        <p14:creationId xmlns:p14="http://schemas.microsoft.com/office/powerpoint/2010/main" val="263458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</a:t>
            </a:r>
            <a:endParaRPr lang="en-GB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667000"/>
            <a:ext cx="5029200" cy="348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838200" y="1524000"/>
            <a:ext cx="6604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As a (role), I want (feature), so that (benefit)</a:t>
            </a:r>
            <a:endParaRPr lang="en-GB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38" y="915988"/>
            <a:ext cx="897413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296</Words>
  <Application>Microsoft Office PowerPoint</Application>
  <PresentationFormat>On-screen Show (4:3)</PresentationFormat>
  <Paragraphs>82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Candara</vt:lpstr>
      <vt:lpstr>Office Theme</vt:lpstr>
      <vt:lpstr>Agile Software Development</vt:lpstr>
      <vt:lpstr>Why Agile?</vt:lpstr>
      <vt:lpstr>Comparison</vt:lpstr>
      <vt:lpstr>Agile Manifesto</vt:lpstr>
      <vt:lpstr>Scrum Characteristics</vt:lpstr>
      <vt:lpstr>SCRUM</vt:lpstr>
      <vt:lpstr>PowerPoint Presentation</vt:lpstr>
      <vt:lpstr>User Story</vt:lpstr>
      <vt:lpstr>PowerPoint Presentation</vt:lpstr>
      <vt:lpstr>PowerPoint Presentation</vt:lpstr>
      <vt:lpstr>Relative Estimation</vt:lpstr>
      <vt:lpstr>Story Points</vt:lpstr>
      <vt:lpstr>Why Planning Poker works</vt:lpstr>
      <vt:lpstr>Planning Poker Rules</vt:lpstr>
      <vt:lpstr>Planning Poker</vt:lpstr>
      <vt:lpstr>Product Backlog item</vt:lpstr>
      <vt:lpstr>Sprint Backlog</vt:lpstr>
      <vt:lpstr>Sprint Backlog item</vt:lpstr>
      <vt:lpstr>Sprint Burn down Chart</vt:lpstr>
      <vt:lpstr>Sprint Planning Meeting</vt:lpstr>
      <vt:lpstr>Sprint Planning Meeting</vt:lpstr>
      <vt:lpstr>Creating the Sprint Backlog</vt:lpstr>
      <vt:lpstr>The Daily Scrum</vt:lpstr>
      <vt:lpstr>The Daily Scrum</vt:lpstr>
      <vt:lpstr>Handling impediments</vt:lpstr>
      <vt:lpstr>The Sprint Review</vt:lpstr>
      <vt:lpstr>The Sprint Retrospective</vt:lpstr>
      <vt:lpstr>Sprint Retrospective</vt:lpstr>
      <vt:lpstr>Kanban</vt:lpstr>
      <vt:lpstr>JIRA – Agile Project Management</vt:lpstr>
      <vt:lpstr>JIRA – Agile Project Management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Vimal</dc:creator>
  <cp:lastModifiedBy>Krishnan, Vimalathithan (Cognizant)</cp:lastModifiedBy>
  <cp:revision>52</cp:revision>
  <dcterms:created xsi:type="dcterms:W3CDTF">2017-06-25T10:23:12Z</dcterms:created>
  <dcterms:modified xsi:type="dcterms:W3CDTF">2017-06-30T01:55:02Z</dcterms:modified>
</cp:coreProperties>
</file>